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80" r:id="rId13"/>
    <p:sldId id="283" r:id="rId14"/>
    <p:sldId id="282" r:id="rId15"/>
    <p:sldId id="285" r:id="rId16"/>
    <p:sldId id="266" r:id="rId17"/>
    <p:sldId id="267" r:id="rId18"/>
    <p:sldId id="268" r:id="rId19"/>
    <p:sldId id="269" r:id="rId20"/>
    <p:sldId id="270" r:id="rId21"/>
    <p:sldId id="288" r:id="rId22"/>
    <p:sldId id="287" r:id="rId23"/>
    <p:sldId id="284" r:id="rId24"/>
    <p:sldId id="271" r:id="rId25"/>
    <p:sldId id="272" r:id="rId26"/>
    <p:sldId id="273" r:id="rId27"/>
    <p:sldId id="274" r:id="rId28"/>
    <p:sldId id="275" r:id="rId29"/>
    <p:sldId id="276" r:id="rId30"/>
    <p:sldId id="291" r:id="rId31"/>
    <p:sldId id="279" r:id="rId32"/>
    <p:sldId id="278" r:id="rId33"/>
    <p:sldId id="289" r:id="rId34"/>
    <p:sldId id="290" r:id="rId35"/>
    <p:sldId id="286" r:id="rId36"/>
    <p:sldId id="277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E2BA92-1EEA-4314-8875-47D07ECE3BB4}">
  <a:tblStyle styleId="{64E2BA92-1EEA-4314-8875-47D07ECE3B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73" autoAdjust="0"/>
  </p:normalViewPr>
  <p:slideViewPr>
    <p:cSldViewPr snapToGrid="0">
      <p:cViewPr varScale="1">
        <p:scale>
          <a:sx n="113" d="100"/>
          <a:sy n="113" d="100"/>
        </p:scale>
        <p:origin x="912" y="96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-43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872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997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04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4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time did the port scan occur?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Four (4) scans between 19:20:10 and 19:20:40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How many packets were sent, and from which IP?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4030 … from 192.168.1.90 (the IP of our Kali machine)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indicates that this was a port scan?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SYN scan would only send 1 packet (a SYN) to initiate (but not complete) TCP connection.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The most common 1000 ports are scanned. [N.B. 4000+ packets so likely 4 scans.]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Would have been nice to get the </a:t>
            </a:r>
            <a:r>
              <a:rPr lang="en-US"/>
              <a:t>packet capture.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Personal Note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order to connect to our companies </a:t>
            </a:r>
            <a:r>
              <a:rPr lang="en-US" dirty="0" err="1"/>
              <a:t>webdav</a:t>
            </a:r>
            <a:r>
              <a:rPr lang="en-US" dirty="0"/>
              <a:t> server I need to use </a:t>
            </a:r>
            <a:r>
              <a:rPr lang="en-US" dirty="0" err="1"/>
              <a:t>ryan's</a:t>
            </a:r>
            <a:r>
              <a:rPr lang="en-US" dirty="0"/>
              <a:t> account (Hash:d7dad0a5cd7c8376eeb50d69b3ccd352)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 need to open the folder on the left hand bar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2. I need to click "Other Locations“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3. I need to type "</a:t>
            </a:r>
            <a:r>
              <a:rPr lang="en-US" dirty="0" err="1"/>
              <a:t>dav</a:t>
            </a:r>
            <a:r>
              <a:rPr lang="en-US" dirty="0"/>
              <a:t>://172.16.84.205/</a:t>
            </a:r>
            <a:r>
              <a:rPr lang="en-US" dirty="0" err="1"/>
              <a:t>webdav</a:t>
            </a:r>
            <a:r>
              <a:rPr lang="en-US" dirty="0"/>
              <a:t>/“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4. I will be prompted for my user (but </a:t>
            </a:r>
            <a:r>
              <a:rPr lang="en-US" dirty="0" err="1"/>
              <a:t>i'll</a:t>
            </a:r>
            <a:r>
              <a:rPr lang="en-US" dirty="0"/>
              <a:t> use </a:t>
            </a:r>
            <a:r>
              <a:rPr lang="en-US" dirty="0" err="1"/>
              <a:t>ryans</a:t>
            </a:r>
            <a:r>
              <a:rPr lang="en-US" dirty="0"/>
              <a:t> account) and password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5. I can click and drag files into the share and reload my browser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00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d.apache.org/docs/2.4/howto/acces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d.apache.org/docs/2.4/howto/acces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d.apache.org/docs/2.4/mod/core.html#limi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d.apache.org/docs/2.4/mod/core.html#sethandler" TargetMode="External"/><Relationship Id="rId2" Type="http://schemas.openxmlformats.org/officeDocument/2006/relationships/hyperlink" Target="https://httpd.apache.org/docs/2.4/mod/mod_dav.html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Webdav instructions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Pointed web browser to </a:t>
            </a:r>
            <a:r>
              <a:rPr lang="en" sz="12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company_folders/secret_folder/</a:t>
            </a:r>
            <a:r>
              <a:rPr lang="en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" sz="12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  <a:sym typeface="Roboto"/>
              </a:rPr>
              <a:t>and used ashton’s credentials from the successful brute force.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824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- How to connect to webdav</a:t>
            </a:r>
            <a:br>
              <a:rPr lang="en" sz="1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- Credentials to use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0C6E2-D626-41A5-8C1C-53E2AC411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340" y="2951248"/>
            <a:ext cx="6271260" cy="19279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Crack another (weak) password hash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the website crackstation.net to crack the MD5 hash of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ryan’s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password.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Have ryan’s password (</a:t>
            </a:r>
            <a:r>
              <a:rPr lang="en" sz="12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linux4u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) in addition to ashton’s (</a:t>
            </a:r>
            <a:r>
              <a:rPr lang="en" sz="12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leopoldo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ED56B-023B-4F16-AC83-7A9866FE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3248912"/>
            <a:ext cx="88963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8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Somebody set up us the bomb^H^H^H^H shell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your base are belong to us</a:t>
            </a: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465752" y="1495717"/>
            <a:ext cx="2072265" cy="210839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404235" y="1480575"/>
            <a:ext cx="2125605" cy="210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– created php reverse shell and uploaded to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share. 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Connects back to Kali machine when browsed on webserver.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137141" y="887854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2529840" y="887854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2677061" y="1480526"/>
            <a:ext cx="1853190" cy="210839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2632246" y="1480526"/>
            <a:ext cx="1929390" cy="200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br>
              <a:rPr lang="en" sz="1200" b="1" u="sng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Obtained a shell and able to execute commands on the system.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C5755-51D8-4831-AC5A-1B99B6B9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119" y="736403"/>
            <a:ext cx="4756085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7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FA60-2B34-4115-B17A-B2059123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– the shell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86EC0AC-A00A-4FE2-8966-AE71435657A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9E31C-5E6F-4F28-A96C-731F0F43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" y="1208722"/>
            <a:ext cx="8210550" cy="3533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2CE701-3861-4326-8FC3-C9F7C9C388F8}"/>
              </a:ext>
            </a:extLst>
          </p:cNvPr>
          <p:cNvSpPr txBox="1"/>
          <p:nvPr/>
        </p:nvSpPr>
        <p:spPr>
          <a:xfrm>
            <a:off x="413385" y="707853"/>
            <a:ext cx="7488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browsing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shell.php</a:t>
            </a:r>
            <a:r>
              <a:rPr lang="en-US" dirty="0"/>
              <a:t>, a shell is open and available on the Kali machine …</a:t>
            </a:r>
          </a:p>
        </p:txBody>
      </p:sp>
    </p:spTree>
    <p:extLst>
      <p:ext uri="{BB962C8B-B14F-4D97-AF65-F5344CB8AC3E}">
        <p14:creationId xmlns:p14="http://schemas.microsoft.com/office/powerpoint/2010/main" val="93570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SSH insecure configuration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Secure Shell (SSH) accepts passwords for authentication.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Implications</a:t>
            </a:r>
            <a:br>
              <a:rPr lang="en" sz="1200" b="1" u="sng" dirty="0">
                <a:latin typeface="Roboto"/>
                <a:ea typeface="Roboto"/>
                <a:cs typeface="Roboto"/>
                <a:sym typeface="Roboto"/>
              </a:rPr>
            </a:br>
            <a:endParaRPr lang="en"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Passwords least secure authentication method.</a:t>
            </a: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As we have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ashton’s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ryan’s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passwords, we can login via SSH. Looks more like normal traffic.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36351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2632-55A4-4C5A-9B1B-5094A4D01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Exploitation: SSH-</a:t>
            </a:r>
            <a:r>
              <a:rPr lang="en-US" dirty="0" err="1"/>
              <a:t>ing</a:t>
            </a:r>
            <a:r>
              <a:rPr lang="en-US" dirty="0"/>
              <a:t> around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3322DF5-5704-4973-A8F3-292B60D783A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4CA80-00C2-409D-B71C-0AE0FB681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" y="639925"/>
            <a:ext cx="5191125" cy="676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F90B1-4C44-499C-93E8-84A762D2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" y="1316200"/>
            <a:ext cx="5353050" cy="1419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C4F3CA-D059-4976-8C65-1FAEBFA020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1012"/>
          <a:stretch/>
        </p:blipFill>
        <p:spPr>
          <a:xfrm>
            <a:off x="4652962" y="1316200"/>
            <a:ext cx="4752975" cy="3600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BF2E43-FED8-47A0-A305-23A9DE010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62" y="3411700"/>
            <a:ext cx="24479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9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port scan occur? 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packets were sent, and from which IP?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indicates that this was a port scan?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F113F5-0630-43B7-81BD-EF5A5E146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1412075"/>
            <a:ext cx="8896350" cy="249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9CDBA-7856-41B1-903B-444B5D5FD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50" y="3965575"/>
            <a:ext cx="6143625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Request for the Hidden Directory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697987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Answer the following questions in bullet points under the screenshot if space allows. </a:t>
            </a:r>
            <a:br>
              <a:rPr lang="en" sz="1200" dirty="0"/>
            </a:br>
            <a:r>
              <a:rPr lang="en" sz="1200" dirty="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EA17F9-CF05-474B-A2EC-D66BDA4675C9}"/>
              </a:ext>
            </a:extLst>
          </p:cNvPr>
          <p:cNvSpPr txBox="1"/>
          <p:nvPr/>
        </p:nvSpPr>
        <p:spPr>
          <a:xfrm>
            <a:off x="223601" y="1373962"/>
            <a:ext cx="85530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destination.ip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192.168.1.105 and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source.ip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192.168.1.90 and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url.path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:*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and http.response.status_code:200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7DD6-BEF4-42EE-A1C0-052B87484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93" y="2744336"/>
            <a:ext cx="7685714" cy="2285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A8F49-4658-47EC-B1B8-3DFC30D570C7}"/>
              </a:ext>
            </a:extLst>
          </p:cNvPr>
          <p:cNvSpPr txBox="1"/>
          <p:nvPr/>
        </p:nvSpPr>
        <p:spPr>
          <a:xfrm>
            <a:off x="130792" y="1799024"/>
            <a:ext cx="79718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Two clusters of requests at 18:55 and 19:02.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company_folders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company_folders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connect_to_corp_server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connect_to_corp_server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Instructions on connecting to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webdav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share. 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750237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Answer the following questions in bullet points under the screenshot if space allows. </a:t>
            </a:r>
            <a:br>
              <a:rPr lang="en" sz="1200" dirty="0"/>
            </a:br>
            <a:r>
              <a:rPr lang="en" sz="1200" dirty="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 dirty="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B99FC-245F-4768-8B15-CAC6AE391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91537"/>
            <a:ext cx="7499769" cy="2280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8F3CEB-C75F-45E9-B5CC-600A2AE2A3C7}"/>
              </a:ext>
            </a:extLst>
          </p:cNvPr>
          <p:cNvSpPr txBox="1"/>
          <p:nvPr/>
        </p:nvSpPr>
        <p:spPr>
          <a:xfrm>
            <a:off x="190500" y="3714215"/>
            <a:ext cx="8796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192.168.1.105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192.168.1.90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user_agent.original:"Mozilla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/4.0 (Hydra)“ and http.response.status_code:401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CB8A1-7CA3-4BC2-9C7E-70FA0E898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300" y="4213027"/>
            <a:ext cx="9144000" cy="2625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WebDAV Connection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D5A755-F7E4-41BF-935B-6C061EA915E6}"/>
              </a:ext>
            </a:extLst>
          </p:cNvPr>
          <p:cNvSpPr txBox="1"/>
          <p:nvPr/>
        </p:nvSpPr>
        <p:spPr>
          <a:xfrm>
            <a:off x="179600" y="3883392"/>
            <a:ext cx="69669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192.168.1.105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192.168.1.90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url.path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:*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11831-7D28-4458-845D-7B5247282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432550"/>
            <a:ext cx="8086725" cy="2419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CE3896-EC47-43E0-B6B7-2547FD188538}"/>
              </a:ext>
            </a:extLst>
          </p:cNvPr>
          <p:cNvSpPr txBox="1"/>
          <p:nvPr/>
        </p:nvSpPr>
        <p:spPr>
          <a:xfrm>
            <a:off x="6591961" y="2360140"/>
            <a:ext cx="2362201" cy="7848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91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passwd.dav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34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shell.php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13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		 4</a:t>
            </a:r>
          </a:p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_		 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73A8D-F80F-4B69-9183-E7B5BB2E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Uploading the reverse shell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D9E1798-7174-4A9D-8770-70DC740A7C1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383274-1701-4FEA-B3EC-489B0AB0A3D6}"/>
              </a:ext>
            </a:extLst>
          </p:cNvPr>
          <p:cNvSpPr txBox="1"/>
          <p:nvPr/>
        </p:nvSpPr>
        <p:spPr>
          <a:xfrm>
            <a:off x="0" y="619438"/>
            <a:ext cx="79719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192.168.1.105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192.168.1.90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http.request.method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 "put"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54DA55-F38F-4E60-A0CA-D2C10635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4" y="865659"/>
            <a:ext cx="7483761" cy="42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4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22CC-8385-48D8-B79A-21F94D6A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dk1"/>
                </a:solidFill>
              </a:rPr>
              <a:t>Analysis: Reverse shell connection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747E656-7A3C-4DD0-839A-F3D9E253C45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0E24E-4334-4F19-8404-B0D402D0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211"/>
            <a:ext cx="9144000" cy="2395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223B9C-6C53-4A49-A561-EEA6CC9259F4}"/>
              </a:ext>
            </a:extLst>
          </p:cNvPr>
          <p:cNvSpPr txBox="1"/>
          <p:nvPr/>
        </p:nvSpPr>
        <p:spPr>
          <a:xfrm>
            <a:off x="597694" y="953492"/>
            <a:ext cx="45862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destination.port:31337</a:t>
            </a:r>
          </a:p>
        </p:txBody>
      </p:sp>
    </p:spTree>
    <p:extLst>
      <p:ext uri="{BB962C8B-B14F-4D97-AF65-F5344CB8AC3E}">
        <p14:creationId xmlns:p14="http://schemas.microsoft.com/office/powerpoint/2010/main" val="248603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E1220-DDE8-47EF-9A30-12B62523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dk1"/>
                </a:solidFill>
              </a:rPr>
              <a:t>Analysis: SSH connections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A990854-77D8-46C0-AFC4-122BF82A5F6B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7310E-5B9C-4730-BB56-44B12344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00" y="1144287"/>
            <a:ext cx="9144000" cy="3521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0B713-E37F-4218-9DFD-2F3358F0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650" y="1144287"/>
            <a:ext cx="3943350" cy="352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33EA9E-51AF-42A3-94A0-8A682B0B5DF2}"/>
              </a:ext>
            </a:extLst>
          </p:cNvPr>
          <p:cNvSpPr txBox="1"/>
          <p:nvPr/>
        </p:nvSpPr>
        <p:spPr>
          <a:xfrm>
            <a:off x="314324" y="784387"/>
            <a:ext cx="7191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password based SSH logins that were </a:t>
            </a:r>
            <a:r>
              <a:rPr lang="en-US" b="1" i="1" dirty="0"/>
              <a:t>us</a:t>
            </a:r>
            <a:r>
              <a:rPr lang="en-US" dirty="0"/>
              <a:t> during the engagement.</a:t>
            </a:r>
          </a:p>
        </p:txBody>
      </p:sp>
    </p:spTree>
    <p:extLst>
      <p:ext uri="{BB962C8B-B14F-4D97-AF65-F5344CB8AC3E}">
        <p14:creationId xmlns:p14="http://schemas.microsoft.com/office/powerpoint/2010/main" val="422694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24</a:t>
            </a:fld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0" y="1400175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Knowing the lay of the land: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Is someone touching ports that have no service listening? Checking lots of them? Initiating conversations but not having them (either a SYN scan or connect scan with no further data flow)?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  <a:br>
              <a:rPr lang="en" sz="1400" dirty="0"/>
            </a:br>
            <a:r>
              <a:rPr lang="en" dirty="0">
                <a:highlight>
                  <a:srgbClr val="FFFF00"/>
                </a:highlight>
              </a:rPr>
              <a:t>As regular scans are noisy, I’d consider maybe 10 ports / hour for stealthier scan attempts. Otherwise, we may have to keep too much state around. </a:t>
            </a:r>
            <a:br>
              <a:rPr lang="en" dirty="0">
                <a:highlight>
                  <a:srgbClr val="FFFF00"/>
                </a:highlight>
              </a:rPr>
            </a:br>
            <a:endParaRPr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507513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/>
            </a:br>
            <a:r>
              <a:rPr lang="en-US" sz="1400" dirty="0">
                <a:highlight>
                  <a:srgbClr val="FFFF00"/>
                </a:highlight>
              </a:rPr>
              <a:t>Implement host-based firewall or ACLs with </a:t>
            </a:r>
            <a:r>
              <a:rPr lang="en-US" sz="1400" dirty="0" err="1">
                <a:highlight>
                  <a:srgbClr val="FFFF00"/>
                </a:highlight>
              </a:rPr>
              <a:t>tcpwrapper’s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 err="1">
                <a:highlight>
                  <a:srgbClr val="FFFF00"/>
                </a:highlight>
              </a:rPr>
              <a:t>host.allow</a:t>
            </a:r>
            <a:r>
              <a:rPr lang="en-US" sz="1400" dirty="0">
                <a:highlight>
                  <a:srgbClr val="FFFF00"/>
                </a:highlight>
              </a:rPr>
              <a:t> &amp; </a:t>
            </a:r>
            <a:r>
              <a:rPr lang="en-US" sz="1400" dirty="0" err="1">
                <a:highlight>
                  <a:srgbClr val="FFFF00"/>
                </a:highlight>
              </a:rPr>
              <a:t>host.deny</a:t>
            </a:r>
            <a:r>
              <a:rPr lang="en-US" sz="1400" dirty="0">
                <a:highlight>
                  <a:srgbClr val="FFFF00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highlight>
                  <a:srgbClr val="FFFF00"/>
                </a:highlight>
              </a:rPr>
              <a:t>Block repeat offenders with fail2ban. </a:t>
            </a:r>
            <a:endParaRPr sz="1400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428750"/>
            <a:ext cx="4584300" cy="34755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highlight>
                  <a:srgbClr val="FFFF00"/>
                </a:highlight>
              </a:rPr>
              <a:t>Assuming this is an internal (i.e. not public) server, monitor the client IP address of the requestor for the </a:t>
            </a:r>
            <a:r>
              <a:rPr lang="en-US" i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-US" dirty="0">
                <a:highlight>
                  <a:srgbClr val="FFFF00"/>
                </a:highlight>
              </a:rPr>
              <a:t> directory</a:t>
            </a:r>
            <a:r>
              <a:rPr lang="en" dirty="0">
                <a:highlight>
                  <a:srgbClr val="FFFF00"/>
                </a:highlight>
              </a:rPr>
              <a:t>. Alert if it’s not from somewhere with a need to know.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br>
              <a:rPr lang="en" sz="1400" dirty="0"/>
            </a:br>
            <a:r>
              <a:rPr lang="en" dirty="0">
                <a:highlight>
                  <a:srgbClr val="FFFF00"/>
                </a:highlight>
              </a:rPr>
              <a:t>Fairly low … no more than 4 / hour for a single IP address. Raise the alarm sooner if we’re seeing multiple different IP addresses. This will need some tuning to limit fals positives.</a:t>
            </a:r>
            <a:br>
              <a:rPr lang="en" dirty="0">
                <a:highlight>
                  <a:srgbClr val="FFFF00"/>
                </a:highlight>
              </a:rPr>
            </a:br>
            <a:br>
              <a:rPr lang="en" sz="1400" dirty="0"/>
            </a:br>
            <a:endParaRPr lang="en"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428750"/>
            <a:ext cx="4298400" cy="347775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Use Apache module 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mod_authz_host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with directive</a:t>
            </a:r>
            <a:r>
              <a:rPr lang="en-US" b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Require 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/ host </a:t>
            </a:r>
            <a:r>
              <a:rPr lang="en-US" dirty="0">
                <a:highlight>
                  <a:srgbClr val="FFFF00"/>
                </a:highlight>
              </a:rPr>
              <a:t>– restrict to those with valid need to know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Consider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mod_rewrite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to implement time of day / day of week access restrictions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highlight>
                  <a:srgbClr val="FFFF00"/>
                </a:highlight>
              </a:rPr>
              <a:t>Borrowed from</a:t>
            </a:r>
            <a:r>
              <a:rPr lang="en-US" sz="1400" dirty="0"/>
              <a:t> </a:t>
            </a:r>
            <a:r>
              <a:rPr lang="en-US" dirty="0">
                <a:highlight>
                  <a:srgbClr val="FFFF00"/>
                </a:highlight>
              </a:rPr>
              <a:t>Access Control: </a:t>
            </a:r>
            <a:r>
              <a:rPr lang="en-US" dirty="0">
                <a:highlight>
                  <a:srgbClr val="FFFF00"/>
                </a:highlight>
                <a:hlinkClick r:id="rId3"/>
              </a:rPr>
              <a:t>https://httpd.apache.org/docs/2.4/howto/access.html</a:t>
            </a:r>
            <a:endParaRPr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419225"/>
            <a:ext cx="4298400" cy="3485025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  <a:endParaRPr sz="1400" dirty="0"/>
          </a:p>
          <a:p>
            <a:r>
              <a:rPr lang="en-US" dirty="0">
                <a:highlight>
                  <a:srgbClr val="FFFF00"/>
                </a:highlight>
              </a:rPr>
              <a:t>Monitor the number of authorization failures (401) for a given client IP.   Send an alert at some clipping level. Optionally, block further requests from the client.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r>
              <a:rPr lang="en-US" dirty="0">
                <a:highlight>
                  <a:srgbClr val="FFFF00"/>
                </a:highlight>
              </a:rPr>
              <a:t>Using Hydra was obscenely noisy. The 16k requests were done in about 2.5 minutes (average of about 100 a second).  In case it’s a fluke, I’d set a threshold around 100 failures/sec for about 5 – 10 seconds.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419225"/>
            <a:ext cx="4298400" cy="3487275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Captchas or other anti-bot mechanisms. 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Waste their time. A </a:t>
            </a:r>
            <a:r>
              <a:rPr lang="en-US" i="1" dirty="0">
                <a:highlight>
                  <a:srgbClr val="FFFF00"/>
                </a:highlight>
              </a:rPr>
              <a:t>foyer</a:t>
            </a:r>
            <a:r>
              <a:rPr lang="en-US" dirty="0">
                <a:highlight>
                  <a:srgbClr val="FFFF00"/>
                </a:highlight>
              </a:rPr>
              <a:t> of sorts that accepts (HTTP 200 OK) any password and forwards to a random Wikipedia page. 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Add some time to all password checks (e.g. </a:t>
            </a:r>
            <a:r>
              <a:rPr lang="en-US" dirty="0" err="1">
                <a:highlight>
                  <a:srgbClr val="FFFF00"/>
                </a:highlight>
              </a:rPr>
              <a:t>bcrpyt</a:t>
            </a:r>
            <a:r>
              <a:rPr lang="en-US" dirty="0">
                <a:highlight>
                  <a:srgbClr val="FFFF00"/>
                </a:highlight>
              </a:rPr>
              <a:t> or PBKDF2).</a:t>
            </a:r>
            <a:endParaRPr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356187"/>
            <a:ext cx="4298400" cy="3465975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r>
              <a:rPr lang="en" dirty="0">
                <a:highlight>
                  <a:srgbClr val="FFFF00"/>
                </a:highlight>
              </a:rPr>
              <a:t>Monitor the client IP address of the requestor to  the </a:t>
            </a:r>
            <a:r>
              <a:rPr lang="en-US" b="1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WebDAV</a:t>
            </a:r>
            <a:r>
              <a:rPr lang="en-US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share</a:t>
            </a:r>
            <a:r>
              <a:rPr lang="en" dirty="0">
                <a:highlight>
                  <a:srgbClr val="FFFF00"/>
                </a:highlight>
              </a:rPr>
              <a:t> along with the number of connections. Consider connection times in conjuction with the amount of data transferred for spotting potential data exfiltration.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br>
              <a:rPr lang="en" sz="1400" dirty="0"/>
            </a:br>
            <a:r>
              <a:rPr lang="en" dirty="0">
                <a:highlight>
                  <a:srgbClr val="FFFF00"/>
                </a:highlight>
              </a:rPr>
              <a:t>Maybe more than 5 failed connections per IP to account for password typos. Any connection for a known user from an unknown IP address.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57275" y="1520362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Much like with the hidden directory, use Apache module 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mod_authz_host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with directive</a:t>
            </a:r>
            <a:r>
              <a:rPr lang="en-US" b="1" dirty="0"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Require 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/ host </a:t>
            </a:r>
            <a:r>
              <a:rPr lang="en-US" dirty="0">
                <a:highlight>
                  <a:srgbClr val="FFFF00"/>
                </a:highlight>
              </a:rPr>
              <a:t>– restrict to those with valid need to know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Consider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mod_rewrite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FFFF00"/>
                </a:highlight>
              </a:rPr>
              <a:t>to implement time of day / day of week access restrictions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br>
              <a:rPr lang="en-US" sz="1400" dirty="0"/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Roboto"/>
                <a:ea typeface="Roboto"/>
                <a:sym typeface="Roboto"/>
              </a:rPr>
              <a:t>Borrowed from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Roboto"/>
                <a:ea typeface="Roboto"/>
                <a:sym typeface="Roboto"/>
              </a:rPr>
              <a:t>Access Control: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Roboto"/>
                <a:ea typeface="Roboto"/>
                <a:sym typeface="Roboto"/>
                <a:hlinkClick r:id="rId3"/>
              </a:rPr>
              <a:t>https://httpd.apache.org/docs/2.4/howto/access.html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Roboto"/>
              <a:ea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Identifying Reverse Shell Uploads</a:t>
            </a:r>
            <a:endParaRPr dirty="0"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419225"/>
            <a:ext cx="4298400" cy="3485025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Monitor HTTP put/post/delete requests anywhere they’re allowed (user, IP address and path/object touched).  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A large volume of requests (especially delete). Touching any </a:t>
            </a:r>
            <a:r>
              <a:rPr lang="en-US" i="1" dirty="0">
                <a:highlight>
                  <a:srgbClr val="FFFF00"/>
                </a:highlight>
              </a:rPr>
              <a:t>special</a:t>
            </a:r>
            <a:r>
              <a:rPr lang="en-US" dirty="0">
                <a:highlight>
                  <a:srgbClr val="FFFF00"/>
                </a:highlight>
              </a:rPr>
              <a:t> paths. Requests from unusual IP addresses or users.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333501"/>
            <a:ext cx="4298400" cy="358315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In addition to restricting based on IP or hostname, implement a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&lt;Limit&gt; Directive </a:t>
            </a:r>
            <a:r>
              <a:rPr lang="en-US" dirty="0">
                <a:highlight>
                  <a:srgbClr val="FFFF00"/>
                </a:highlight>
              </a:rPr>
              <a:t>on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>
                <a:highlight>
                  <a:srgbClr val="FFFF00"/>
                </a:highlight>
              </a:rPr>
              <a:t>,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>
                <a:highlight>
                  <a:srgbClr val="FFFF00"/>
                </a:highlight>
              </a:rPr>
              <a:t>, or 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>
                <a:highlight>
                  <a:srgbClr val="FFFF00"/>
                </a:highlight>
              </a:rPr>
              <a:t> requests.</a:t>
            </a:r>
            <a:br>
              <a:rPr lang="en-US" dirty="0">
                <a:highlight>
                  <a:srgbClr val="FFFF00"/>
                </a:highlight>
              </a:rPr>
            </a:b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Shadow DELETEs and have the file moved to another directory (maybe outside of the web root).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&lt;Limit POST PUT DELETE&gt;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Require </a:t>
            </a:r>
            <a:r>
              <a:rPr lang="en-US" sz="1000" i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admin-type-users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&lt;/Limit&gt;</a:t>
            </a:r>
            <a:endParaRPr sz="10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highlight>
                  <a:srgbClr val="FFFF00"/>
                </a:highlight>
                <a:hlinkClick r:id="rId3"/>
              </a:rPr>
              <a:t>https://httpd.apache.org/docs/2.4/mod/core.html#limit</a:t>
            </a:r>
            <a:endParaRPr sz="11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943E6-DF9E-4E92-9A6E-69682FE5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Mitigation: WebDAV reverse shell execution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DE993E-D4C4-4DB1-B3DB-5265C7C11E1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3F7C2-5441-447C-989E-7555C2931C3A}"/>
              </a:ext>
            </a:extLst>
          </p:cNvPr>
          <p:cNvSpPr txBox="1"/>
          <p:nvPr/>
        </p:nvSpPr>
        <p:spPr>
          <a:xfrm>
            <a:off x="333375" y="922436"/>
            <a:ext cx="820102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of a compensating control if a shell is uploaded.  Force </a:t>
            </a:r>
            <a:r>
              <a:rPr lang="en-US" dirty="0" err="1"/>
              <a:t>scriptables</a:t>
            </a:r>
            <a:r>
              <a:rPr lang="en-US" dirty="0"/>
              <a:t> in the WebDAV share (e.g. .php or .</a:t>
            </a:r>
            <a:r>
              <a:rPr lang="en-US" dirty="0" err="1"/>
              <a:t>js</a:t>
            </a:r>
            <a:r>
              <a:rPr lang="en-US" dirty="0"/>
              <a:t>), that the webserver could execute, to render as plain text.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Examples include:</a:t>
            </a:r>
            <a:br>
              <a:rPr lang="en-US" dirty="0"/>
            </a:br>
            <a:br>
              <a:rPr lang="en-US" dirty="0"/>
            </a:b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&lt;Location "/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-source"&gt;</a:t>
            </a:r>
          </a:p>
          <a:p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Dav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</a:t>
            </a:r>
          </a:p>
          <a:p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ForceType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/plain</a:t>
            </a:r>
          </a:p>
          <a:p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&lt;/Location&gt;</a:t>
            </a:r>
            <a:b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Apache Module </a:t>
            </a:r>
            <a:r>
              <a:rPr lang="fr-FR" sz="1200" dirty="0" err="1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mod_dav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: </a:t>
            </a:r>
            <a:r>
              <a:rPr lang="fr-FR" sz="1200" dirty="0" err="1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Complex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 Configurations 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  <a:hlinkClick r:id="rId2"/>
              </a:rPr>
              <a:t>https://httpd.apache.org/docs/2.4/mod/mod_dav.html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6265D-FE0E-403A-9128-F95599AF5CE6}"/>
              </a:ext>
            </a:extLst>
          </p:cNvPr>
          <p:cNvSpPr txBox="1"/>
          <p:nvPr/>
        </p:nvSpPr>
        <p:spPr>
          <a:xfrm>
            <a:off x="333375" y="3333750"/>
            <a:ext cx="7886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Inside a </a:t>
            </a:r>
            <a:r>
              <a:rPr lang="en-US" dirty="0" err="1"/>
              <a:t>SetHandler</a:t>
            </a:r>
            <a:r>
              <a:rPr lang="en-US" dirty="0"/>
              <a:t> directive </a:t>
            </a:r>
            <a:r>
              <a:rPr lang="en-US" dirty="0">
                <a:hlinkClick r:id="rId3"/>
              </a:rPr>
              <a:t>https://httpd.apache.org/docs/2.4/mod/core.html#sethandler</a:t>
            </a:r>
            <a:br>
              <a:rPr lang="en-US" dirty="0"/>
            </a:br>
            <a:br>
              <a:rPr lang="en-US" dirty="0"/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FilesMatch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"\.php$"&gt;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SetHandler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default-handler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FilesMatch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6216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B83E-997C-4894-A336-C6D6B8810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01196-1084-4CE6-A13C-80AAF1AEF2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85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0FC5-F52D-4275-9C9E-5D82A901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Details: </a:t>
            </a:r>
            <a:r>
              <a:rPr lang="en-US" sz="1400" i="1" dirty="0">
                <a:latin typeface="Roboto"/>
                <a:ea typeface="Roboto"/>
                <a:cs typeface="Roboto"/>
                <a:sym typeface="Roboto"/>
              </a:rPr>
              <a:t>Nmap scan results</a:t>
            </a:r>
            <a:endParaRPr lang="en-US" sz="1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9EE587-6CD8-4DF1-911F-BB5519E1217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A2AA5-B349-4460-90B2-7FB7CF80943B}"/>
              </a:ext>
            </a:extLst>
          </p:cNvPr>
          <p:cNvSpPr txBox="1"/>
          <p:nvPr/>
        </p:nvSpPr>
        <p:spPr>
          <a:xfrm>
            <a:off x="466725" y="806797"/>
            <a:ext cx="756285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root@Kali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nmap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192.168.1.0/24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Starting Nmap 7.80 ( https://nmap.org ) at 2021-11-19 15:22 PST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Nmap scan report for 192.168.1.1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 is up (0.00056s latency).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MAC Address: 00:15:5D:00:04:0D (Microsoft)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Nmap scan report for 192.168.1.100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 is up (0.00081s latency).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MAC Address: 4C:EB:42:D2:D5:D7 (Intel Corporate)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Nmap scan report for 192.168.1.105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 is up (0.00086s latency).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MAC Address: 00:15:5D:00:04:0F (Microsoft)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Nmap scan report for 192.168.1.90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 is up.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Nmap done: 256 IP addresses (4 hosts up) scanned in 1.85 seconds</a:t>
            </a:r>
          </a:p>
        </p:txBody>
      </p:sp>
    </p:spTree>
    <p:extLst>
      <p:ext uri="{BB962C8B-B14F-4D97-AF65-F5344CB8AC3E}">
        <p14:creationId xmlns:p14="http://schemas.microsoft.com/office/powerpoint/2010/main" val="665720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F8A23-DD2E-4927-B608-BE9D2133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busting …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8C06B2-E8D6-4F0A-B15F-0DF95AE4358F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4182A-B7AB-488D-B8F6-DF48D0D9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029725"/>
            <a:ext cx="80200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4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9B60-0917-4D45-9F9B-A89C028C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Hail Hydra?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D4F51-6C87-443E-B2DE-537BA76C7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75975"/>
            <a:ext cx="9168600" cy="295576"/>
          </a:xfrm>
        </p:spPr>
        <p:txBody>
          <a:bodyPr lIns="91440" tIns="0" rIns="91440"/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hydra -l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ashton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-P 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/share/wordlists/rockyou.txt -s 80 -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vV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192.168.1.105 http-get 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company_folders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secret_folder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0A5714-BDEF-4D5E-B129-10FA2600EED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B14845-7005-436A-A246-86886263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183051"/>
            <a:ext cx="8477250" cy="386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3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EB7A-0B03-4DCE-B014-DED373E5C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Success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29FA34B-C95E-4370-833E-E40CFE4F3723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BC7390-F069-468B-AA16-A28D30D2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7" y="776037"/>
            <a:ext cx="9069066" cy="3591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33C2A7-C0A0-4453-B53B-50E1059A8393}"/>
              </a:ext>
            </a:extLst>
          </p:cNvPr>
          <p:cNvSpPr txBox="1"/>
          <p:nvPr/>
        </p:nvSpPr>
        <p:spPr>
          <a:xfrm>
            <a:off x="133350" y="4367463"/>
            <a:ext cx="8735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192.168.1.105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source.ip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192.168.1.90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user_agent.original:"Mozilla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/4.0 (Hydra)“ and http.response.status_code:200</a:t>
            </a:r>
          </a:p>
        </p:txBody>
      </p:sp>
    </p:spTree>
    <p:extLst>
      <p:ext uri="{BB962C8B-B14F-4D97-AF65-F5344CB8AC3E}">
        <p14:creationId xmlns:p14="http://schemas.microsoft.com/office/powerpoint/2010/main" val="3620597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  <a:r>
              <a:rPr lang="en-US" dirty="0"/>
              <a:t>server1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8F0C6B-C2D1-4211-AFFB-74EB3D3B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40" y="755075"/>
            <a:ext cx="6230219" cy="40772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1554138748"/>
              </p:ext>
            </p:extLst>
          </p:nvPr>
        </p:nvGraphicFramePr>
        <p:xfrm>
          <a:off x="398700" y="1183051"/>
          <a:ext cx="8346600" cy="2811326"/>
        </p:xfrm>
        <a:graphic>
          <a:graphicData uri="http://schemas.openxmlformats.org/drawingml/2006/table">
            <a:tbl>
              <a:tblPr>
                <a:noFill/>
                <a:tableStyleId>{64E2BA92-1EEA-4314-8875-47D07ECE3BB4}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95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R.ole on Network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5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</a:t>
                      </a:r>
                      <a:b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Captsone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(our target)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0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Receives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metricbeat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and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packetbeat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data from server1 for Blue team analysis.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5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 (our machine)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5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507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-106679" y="612791"/>
            <a:ext cx="9144000" cy="392112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 sz="1600" dirty="0"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4082163345"/>
              </p:ext>
            </p:extLst>
          </p:nvPr>
        </p:nvGraphicFramePr>
        <p:xfrm>
          <a:off x="403860" y="1004904"/>
          <a:ext cx="8633461" cy="3542994"/>
        </p:xfrm>
        <a:graphic>
          <a:graphicData uri="http://schemas.openxmlformats.org/drawingml/2006/table">
            <a:tbl>
              <a:tblPr>
                <a:noFill/>
                <a:tableStyleId>{64E2BA92-1EEA-4314-8875-47D07ECE3BB4}</a:tableStyleId>
              </a:tblPr>
              <a:tblGrid>
                <a:gridCol w="2884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2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0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6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CWE-200: Exposure of Sensitive Information to an Unauthorized Actor (I)</a:t>
                      </a:r>
                      <a:endParaRPr sz="11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is disclosed that  the recipient is not meant to receive.</a:t>
                      </a:r>
                      <a:endParaRPr sz="11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Learned of </a:t>
                      </a:r>
                      <a:r>
                        <a:rPr lang="en" sz="1100" i="1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secret_folder</a:t>
                      </a:r>
                      <a:r>
                        <a:rPr lang="en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directory.</a:t>
                      </a:r>
                      <a:endParaRPr sz="11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7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A01:2021 Broken Access Control 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Access controls that should keep us out don’t work.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forced password to access </a:t>
                      </a:r>
                      <a:r>
                        <a:rPr lang="en" sz="1100" i="1" dirty="0">
                          <a:latin typeface="Courier New" panose="02070309020205020404" pitchFamily="49" charset="0"/>
                          <a:ea typeface="Roboto"/>
                          <a:cs typeface="Courier New" panose="02070309020205020404" pitchFamily="49" charset="0"/>
                          <a:sym typeface="Roboto"/>
                        </a:rPr>
                        <a:t>secret_folder</a:t>
                      </a:r>
                      <a:r>
                        <a:rPr lang="en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directory.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7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CWE-200: Exposure of Sensitive Information to an Unauthorized Actor (II)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is disclosed that  the recipient is not meant to receive.</a:t>
                      </a:r>
                    </a:p>
                  </a:txBody>
                  <a:tcPr marL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Found credentials for accessing </a:t>
                      </a:r>
                      <a:r>
                        <a:rPr lang="en-US" sz="11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share.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7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A02:2021 – Cryptographic Failures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Deprecated hash functions (e.g. MD5 or SHA1) are in use.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crack (i.e. reverse) password hash and get plaintext credentials.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50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CWE-434: Unrestricted Upload of File with Dangerous Type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Arbitrary code execution is possible if the uploaded file is interpreted and executed as code.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T="0" marB="0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Uploaded php reverse shell to </a:t>
                      </a:r>
                      <a:r>
                        <a:rPr lang="en-US" sz="11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share. Executed to obtain reverse shell.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67047"/>
                  </a:ext>
                </a:extLst>
              </a:tr>
              <a:tr h="578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OWASP A05:2021 – Security Misconfiguration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Missing appropriate security hardening across any part of the application stack.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T="0" marB="0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 (Secure Shell) allows password authentication.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1010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/>
              <a:t>Exploitation: </a:t>
            </a:r>
            <a:r>
              <a:rPr lang="en-US" i="1" dirty="0">
                <a:latin typeface="Roboto"/>
                <a:ea typeface="Roboto"/>
                <a:cs typeface="Roboto"/>
                <a:sym typeface="Roboto"/>
              </a:rPr>
              <a:t>Finding the </a:t>
            </a:r>
            <a:r>
              <a:rPr lang="en-US" i="1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secret_folder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171220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1506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br>
              <a:rPr lang="en" sz="1200" b="1" dirty="0">
                <a:latin typeface="Roboto"/>
                <a:ea typeface="Roboto"/>
                <a:cs typeface="Roboto"/>
                <a:sym typeface="Roboto"/>
              </a:rPr>
            </a:b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Browsed file </a:t>
            </a: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000" dirty="0" err="1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</a:t>
            </a: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</a:t>
            </a:r>
            <a:r>
              <a:rPr lang="en-US" sz="1000" dirty="0" err="1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company_culture</a:t>
            </a:r>
            <a:r>
              <a:rPr lang="en-US" sz="10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/file1.txt</a:t>
            </a:r>
            <a:r>
              <a:rPr lang="en-US" sz="1200" dirty="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on the webserver at </a:t>
            </a:r>
            <a:r>
              <a:rPr lang="en-US" sz="10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192.168.1.105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171220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130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br>
              <a:rPr lang="en" sz="1200" b="1" dirty="0">
                <a:latin typeface="Roboto"/>
                <a:ea typeface="Roboto"/>
                <a:cs typeface="Roboto"/>
                <a:sym typeface="Roboto"/>
              </a:rPr>
            </a:b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We learned that </a:t>
            </a:r>
            <a:r>
              <a:rPr lang="en" sz="900" dirty="0">
                <a:highlight>
                  <a:srgbClr val="FFFF00"/>
                </a:highlight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company_folders/secret_folder/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exists on the webserver.  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CE1D6-EE08-460D-B590-D2F5523B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034" y="2721919"/>
            <a:ext cx="5128641" cy="2288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Brute forcing 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105703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105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u="sng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hydra (a tool to guess valid login/password pairs)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105703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105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br>
              <a:rPr lang="en" sz="1200" b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Identified login information for ashton and able to login.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DA8AD-3042-4848-83ED-1D98EB24F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00" y="2483565"/>
            <a:ext cx="8114286" cy="62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4CB3DD-F00E-4695-B986-FCEAC8187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898" y="3104695"/>
            <a:ext cx="4821042" cy="172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BBEFA-94FE-42D4-A048-BDA88D991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1" y="3773397"/>
            <a:ext cx="3792637" cy="9643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9661</TotalTime>
  <Words>2535</Words>
  <Application>Microsoft Office PowerPoint</Application>
  <PresentationFormat>On-screen Show (16:9)</PresentationFormat>
  <Paragraphs>270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Courier New</vt:lpstr>
      <vt:lpstr>Roboto</vt:lpstr>
      <vt:lpstr>Roboto Black</vt:lpstr>
      <vt:lpstr>Roboto Light</vt:lpstr>
      <vt:lpstr>Roboto Medium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Finding the secret_folder</vt:lpstr>
      <vt:lpstr>Exploitation: Brute forcing </vt:lpstr>
      <vt:lpstr>Exploitation: Webdav instructions</vt:lpstr>
      <vt:lpstr>Exploitation: Crack another (weak) password hash</vt:lpstr>
      <vt:lpstr>Exploitation: Somebody set up us the bomb^H^H^H^H shell</vt:lpstr>
      <vt:lpstr>Screenshot – the shell</vt:lpstr>
      <vt:lpstr>Exploitation: SSH insecure configuration</vt:lpstr>
      <vt:lpstr>Exploitation: SSH-ing around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Analysis: Uploading the reverse shell</vt:lpstr>
      <vt:lpstr>Analysis: Reverse shell connection</vt:lpstr>
      <vt:lpstr>Analysis: SSH connections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Mitigation: WebDAV reverse shell execution</vt:lpstr>
      <vt:lpstr>Backup Slides</vt:lpstr>
      <vt:lpstr>Additional Details: Nmap scan results</vt:lpstr>
      <vt:lpstr>Directory busting … </vt:lpstr>
      <vt:lpstr>Hail Hydra?</vt:lpstr>
      <vt:lpstr>Brute Force Success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Andrei Matetic</cp:lastModifiedBy>
  <cp:revision>32</cp:revision>
  <dcterms:modified xsi:type="dcterms:W3CDTF">2021-11-27T20:01:50Z</dcterms:modified>
</cp:coreProperties>
</file>